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B8C10AB-C0B4-404C-AD3B-6AA866519139}">
  <a:tblStyle styleId="{1B8C10AB-C0B4-404C-AD3B-6AA86651913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2aa273b9f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2aa273b9f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2aa273b9f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2aa273b9f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2aa273b9f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2aa273b9f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6c02f131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56c02f131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2aa273b9f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2aa273b9f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2b03aa5a80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2b03aa5a80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2b03aa5a80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2b03aa5a8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2b03aa5a8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2b03aa5a8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2b03aa5a8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2b03aa5a8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2aa273b9f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2aa273b9f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2aa273b9f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2aa273b9f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b03aa5a8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2b03aa5a8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23.jpg"/><Relationship Id="rId5" Type="http://schemas.openxmlformats.org/officeDocument/2006/relationships/image" Target="../media/image9.jpg"/><Relationship Id="rId6" Type="http://schemas.openxmlformats.org/officeDocument/2006/relationships/image" Target="../media/image17.jpg"/><Relationship Id="rId7" Type="http://schemas.openxmlformats.org/officeDocument/2006/relationships/image" Target="../media/image8.jpg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3.jpg"/><Relationship Id="rId5" Type="http://schemas.openxmlformats.org/officeDocument/2006/relationships/image" Target="../media/image19.jpg"/><Relationship Id="rId6" Type="http://schemas.openxmlformats.org/officeDocument/2006/relationships/image" Target="../media/image22.jpg"/><Relationship Id="rId7" Type="http://schemas.openxmlformats.org/officeDocument/2006/relationships/image" Target="../media/image26.jpg"/><Relationship Id="rId8" Type="http://schemas.openxmlformats.org/officeDocument/2006/relationships/image" Target="../media/image2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Relationship Id="rId4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523225"/>
            <a:ext cx="8520600" cy="107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50505"/>
                </a:solidFill>
                <a:highlight>
                  <a:srgbClr val="FFFFFF"/>
                </a:highlight>
              </a:rPr>
              <a:t>樂芙廚房 Lefu kitchen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0932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International food for School Catering &amp; Food Services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588" y="228600"/>
            <a:ext cx="1370824" cy="137082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type="ctrTitle"/>
          </p:nvPr>
        </p:nvSpPr>
        <p:spPr>
          <a:xfrm>
            <a:off x="4444900" y="2275900"/>
            <a:ext cx="4338300" cy="68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1" lang="en-GB" sz="3130">
                <a:solidFill>
                  <a:srgbClr val="D80100"/>
                </a:solidFill>
                <a:highlight>
                  <a:srgbClr val="FFFFFF"/>
                </a:highlight>
              </a:rPr>
              <a:t>by Michel Bru</a:t>
            </a:r>
            <a:endParaRPr b="1" i="1" sz="3130">
              <a:solidFill>
                <a:srgbClr val="D80100"/>
              </a:solidFill>
              <a:highlight>
                <a:srgbClr val="FFFFFF"/>
              </a:highlight>
            </a:endParaRPr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6719700" y="4297650"/>
            <a:ext cx="2424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2022-2023</a:t>
            </a:r>
            <a:br>
              <a:rPr lang="en-GB"/>
            </a:br>
            <a:r>
              <a:rPr lang="en-GB"/>
              <a:t>SATISFACTION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5500125" y="4221450"/>
            <a:ext cx="1524900" cy="10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300"/>
              <a:t>96%</a:t>
            </a:r>
            <a:endParaRPr sz="4300"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200" y="3885800"/>
            <a:ext cx="2025661" cy="1015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20"/>
              <a:t>FOOD SAFETY &amp; PROCESSES</a:t>
            </a:r>
            <a:endParaRPr sz="3020"/>
          </a:p>
        </p:txBody>
      </p:sp>
      <p:sp>
        <p:nvSpPr>
          <p:cNvPr id="145" name="Google Shape;145;p22"/>
          <p:cNvSpPr txBox="1"/>
          <p:nvPr>
            <p:ph idx="1" type="body"/>
          </p:nvPr>
        </p:nvSpPr>
        <p:spPr>
          <a:xfrm>
            <a:off x="311700" y="1196625"/>
            <a:ext cx="8520600" cy="20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successful certifications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Food safety &amp; hygiene in the catering industry - 2023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Diploma in Human Nutritions (15h) - 2023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HACCP Food Safety System for restaurants &amp; other catering service - 2023</a:t>
            </a:r>
            <a:endParaRPr/>
          </a:p>
          <a:p>
            <a:pPr indent="-342900" lvl="0" marL="45720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>
                <a:solidFill>
                  <a:srgbClr val="2D3941"/>
                </a:solidFill>
                <a:highlight>
                  <a:srgbClr val="FFFFFF"/>
                </a:highlight>
              </a:rPr>
              <a:t>Vegan Diet - Healthy Lifestyle (4h) - 2023</a:t>
            </a:r>
            <a:endParaRPr/>
          </a:p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311700" y="3260925"/>
            <a:ext cx="6038400" cy="14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processes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Food traceability based on ISO 22005 requirements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SOP Emergency response plan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Food safety based on GHP &amp; HACCP regulations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311700" y="230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20"/>
              <a:t>PRICING</a:t>
            </a:r>
            <a:endParaRPr sz="3020"/>
          </a:p>
        </p:txBody>
      </p:sp>
      <p:sp>
        <p:nvSpPr>
          <p:cNvPr id="152" name="Google Shape;152;p23"/>
          <p:cNvSpPr txBox="1"/>
          <p:nvPr>
            <p:ph idx="1" type="body"/>
          </p:nvPr>
        </p:nvSpPr>
        <p:spPr>
          <a:xfrm>
            <a:off x="311700" y="877600"/>
            <a:ext cx="3095400" cy="25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10 - 24 pupils : 180 NTD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25 - 60 pupils : 160 NTD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61</a:t>
            </a:r>
            <a:r>
              <a:rPr lang="en-GB"/>
              <a:t> - 100 pupils : 155 NTD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101 - 150 pupils : 140 NTD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151 - 200 pupils : 130 NTD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201+ : 120 NTD</a:t>
            </a:r>
            <a:endParaRPr/>
          </a:p>
        </p:txBody>
      </p:sp>
      <p:sp>
        <p:nvSpPr>
          <p:cNvPr id="153" name="Google Shape;153;p23"/>
          <p:cNvSpPr txBox="1"/>
          <p:nvPr>
            <p:ph idx="1" type="body"/>
          </p:nvPr>
        </p:nvSpPr>
        <p:spPr>
          <a:xfrm>
            <a:off x="4572000" y="230325"/>
            <a:ext cx="4260300" cy="14925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/>
              <a:t>Cleaning service cost</a:t>
            </a:r>
            <a:br>
              <a:rPr lang="en-GB"/>
            </a:br>
            <a:br>
              <a:rPr lang="en-GB"/>
            </a:br>
            <a:r>
              <a:rPr lang="en-GB"/>
              <a:t>+ 13 NTD</a:t>
            </a:r>
            <a:br>
              <a:rPr lang="en-GB"/>
            </a:br>
            <a:r>
              <a:rPr lang="en-GB"/>
              <a:t>(Minimum 25 pupils)</a:t>
            </a:r>
            <a:endParaRPr/>
          </a:p>
        </p:txBody>
      </p:sp>
      <p:sp>
        <p:nvSpPr>
          <p:cNvPr id="154" name="Google Shape;154;p23"/>
          <p:cNvSpPr txBox="1"/>
          <p:nvPr>
            <p:ph idx="1" type="body"/>
          </p:nvPr>
        </p:nvSpPr>
        <p:spPr>
          <a:xfrm>
            <a:off x="4572000" y="1935250"/>
            <a:ext cx="4260300" cy="13653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Typical lunch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1 main-course</a:t>
            </a:r>
            <a:br>
              <a:rPr lang="en-GB"/>
            </a:br>
            <a:r>
              <a:rPr lang="en-GB"/>
              <a:t>+ 1 dairy product + 1 dessert</a:t>
            </a:r>
            <a:endParaRPr/>
          </a:p>
        </p:txBody>
      </p:sp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311700" y="3512975"/>
            <a:ext cx="4061700" cy="13653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Contract length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Minimum 1 year school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2 years contract (5 NTD discount)</a:t>
            </a:r>
            <a:endParaRPr/>
          </a:p>
        </p:txBody>
      </p:sp>
      <p:sp>
        <p:nvSpPr>
          <p:cNvPr id="156" name="Google Shape;156;p23"/>
          <p:cNvSpPr txBox="1"/>
          <p:nvPr>
            <p:ph idx="1" type="body"/>
          </p:nvPr>
        </p:nvSpPr>
        <p:spPr>
          <a:xfrm>
            <a:off x="4572000" y="3512975"/>
            <a:ext cx="4260300" cy="13653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Payment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By semester, 2 weeks before start.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Receipt &amp; invoice is provided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311700" y="193275"/>
            <a:ext cx="8520600" cy="10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20"/>
              <a:t>OUR </a:t>
            </a:r>
            <a:r>
              <a:rPr lang="en-GB" sz="3020"/>
              <a:t>PRICING POLICY</a:t>
            </a:r>
            <a:br>
              <a:rPr lang="en-GB" sz="3020"/>
            </a:br>
            <a:r>
              <a:rPr lang="en-GB" sz="3020"/>
              <a:t>TRANSPARENCY</a:t>
            </a:r>
            <a:endParaRPr sz="3020"/>
          </a:p>
        </p:txBody>
      </p:sp>
      <p:pic>
        <p:nvPicPr>
          <p:cNvPr id="162" name="Google Shape;162;p24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900" y="1152200"/>
            <a:ext cx="6179475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/>
          <p:nvPr/>
        </p:nvSpPr>
        <p:spPr>
          <a:xfrm>
            <a:off x="6484375" y="603375"/>
            <a:ext cx="2347800" cy="670800"/>
          </a:xfrm>
          <a:prstGeom prst="rect">
            <a:avLst/>
          </a:prstGeom>
          <a:solidFill>
            <a:srgbClr val="4CDC8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Manpower</a:t>
            </a:r>
            <a:br>
              <a:rPr lang="en-GB"/>
            </a:br>
            <a:r>
              <a:rPr lang="en-GB"/>
              <a:t>Staff working at school + Chef cooking for school</a:t>
            </a:r>
            <a:endParaRPr/>
          </a:p>
        </p:txBody>
      </p:sp>
      <p:sp>
        <p:nvSpPr>
          <p:cNvPr id="164" name="Google Shape;164;p24"/>
          <p:cNvSpPr/>
          <p:nvPr/>
        </p:nvSpPr>
        <p:spPr>
          <a:xfrm>
            <a:off x="6484375" y="1337200"/>
            <a:ext cx="2347800" cy="670800"/>
          </a:xfrm>
          <a:prstGeom prst="rect">
            <a:avLst/>
          </a:prstGeom>
          <a:solidFill>
            <a:srgbClr val="5891A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Ingredients</a:t>
            </a:r>
            <a:br>
              <a:rPr lang="en-GB"/>
            </a:br>
            <a:r>
              <a:rPr lang="en-GB"/>
              <a:t>Ingredients we buy for the creation of our meals</a:t>
            </a:r>
            <a:endParaRPr/>
          </a:p>
        </p:txBody>
      </p:sp>
      <p:sp>
        <p:nvSpPr>
          <p:cNvPr id="165" name="Google Shape;165;p24"/>
          <p:cNvSpPr/>
          <p:nvPr/>
        </p:nvSpPr>
        <p:spPr>
          <a:xfrm>
            <a:off x="6484375" y="2071025"/>
            <a:ext cx="2347800" cy="670800"/>
          </a:xfrm>
          <a:prstGeom prst="rect">
            <a:avLst/>
          </a:prstGeom>
          <a:solidFill>
            <a:srgbClr val="0F45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Logistics</a:t>
            </a:r>
            <a:br>
              <a:rPr lang="en-GB"/>
            </a:br>
            <a:r>
              <a:rPr lang="en-GB"/>
              <a:t>All cost linked to transportation of our meals</a:t>
            </a:r>
            <a:endParaRPr/>
          </a:p>
        </p:txBody>
      </p:sp>
      <p:sp>
        <p:nvSpPr>
          <p:cNvPr id="166" name="Google Shape;166;p24"/>
          <p:cNvSpPr/>
          <p:nvPr/>
        </p:nvSpPr>
        <p:spPr>
          <a:xfrm>
            <a:off x="6484375" y="2804850"/>
            <a:ext cx="2347800" cy="6708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Taxes</a:t>
            </a:r>
            <a:br>
              <a:rPr lang="en-GB"/>
            </a:br>
            <a:r>
              <a:rPr lang="en-GB"/>
              <a:t>Taxes to be paid</a:t>
            </a:r>
            <a:endParaRPr/>
          </a:p>
        </p:txBody>
      </p:sp>
      <p:sp>
        <p:nvSpPr>
          <p:cNvPr id="167" name="Google Shape;167;p24"/>
          <p:cNvSpPr/>
          <p:nvPr/>
        </p:nvSpPr>
        <p:spPr>
          <a:xfrm>
            <a:off x="6484375" y="3538675"/>
            <a:ext cx="2347800" cy="670800"/>
          </a:xfrm>
          <a:prstGeom prst="rect">
            <a:avLst/>
          </a:prstGeom>
          <a:solidFill>
            <a:srgbClr val="FF6F3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Investments</a:t>
            </a:r>
            <a:br>
              <a:rPr lang="en-GB"/>
            </a:br>
            <a:r>
              <a:rPr lang="en-GB"/>
              <a:t>Improvement</a:t>
            </a:r>
            <a:r>
              <a:rPr lang="en-GB"/>
              <a:t>/upgrade of tools for school purpose</a:t>
            </a:r>
            <a:endParaRPr/>
          </a:p>
        </p:txBody>
      </p:sp>
      <p:sp>
        <p:nvSpPr>
          <p:cNvPr id="168" name="Google Shape;168;p24"/>
          <p:cNvSpPr/>
          <p:nvPr/>
        </p:nvSpPr>
        <p:spPr>
          <a:xfrm>
            <a:off x="6484375" y="4272500"/>
            <a:ext cx="2347800" cy="670800"/>
          </a:xfrm>
          <a:prstGeom prst="rect">
            <a:avLst/>
          </a:prstGeom>
          <a:solidFill>
            <a:srgbClr val="00456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Other</a:t>
            </a:r>
            <a:br>
              <a:rPr lang="en-GB"/>
            </a:br>
            <a:r>
              <a:rPr lang="en-GB"/>
              <a:t>Staff training, utilities bills, company margins etc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/>
          <p:nvPr/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Download your</a:t>
            </a:r>
            <a:r>
              <a:rPr lang="en-GB" sz="2800">
                <a:solidFill>
                  <a:srgbClr val="000000"/>
                </a:solidFill>
              </a:rPr>
              <a:t> PDF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174" name="Google Shape;17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713" y="1262125"/>
            <a:ext cx="3668575" cy="366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20"/>
              <a:t>OUR SERVICE</a:t>
            </a:r>
            <a:endParaRPr sz="3020"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4795200" cy="18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School catering service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Healthy meals service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Customized food service catering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5262900" y="537500"/>
            <a:ext cx="3569400" cy="18585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OUR FOOD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Menu released 1 month </a:t>
            </a:r>
            <a:br>
              <a:rPr lang="en-GB"/>
            </a:br>
            <a:r>
              <a:rPr lang="en-GB"/>
              <a:t>in advance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Nutritional information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Western &amp; Asian food</a:t>
            </a:r>
            <a:endParaRPr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311700" y="3315100"/>
            <a:ext cx="4795200" cy="15852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QUALITY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Food is cooked on the day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Only fresh ingredients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Locally sourced where possible</a:t>
            </a:r>
            <a:endParaRPr/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5262900" y="2781400"/>
            <a:ext cx="3569400" cy="21045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b="1" lang="en-GB"/>
              <a:t>EVERYDAY</a:t>
            </a:r>
            <a:endParaRPr b="1"/>
          </a:p>
          <a:p>
            <a:pPr indent="-3429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 send the menu of the day by email to parents, along of nutritional information.</a:t>
            </a:r>
            <a:endParaRPr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 cook fresh</a:t>
            </a:r>
            <a:endParaRPr/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 deliver your place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4899" y="2279100"/>
            <a:ext cx="2107549" cy="158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/>
          </a:blip>
          <a:srcRect b="4073" l="7010" r="-7010" t="-11277"/>
          <a:stretch/>
        </p:blipFill>
        <p:spPr>
          <a:xfrm>
            <a:off x="71875" y="1546075"/>
            <a:ext cx="4593376" cy="344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75" y="74725"/>
            <a:ext cx="2584080" cy="193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5801" y="74725"/>
            <a:ext cx="1453550" cy="193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9350" y="74725"/>
            <a:ext cx="4916376" cy="491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4899" y="2279100"/>
            <a:ext cx="2107549" cy="158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4">
            <a:alphaModFix/>
          </a:blip>
          <a:srcRect b="4073" l="7010" r="-7010" t="-11277"/>
          <a:stretch/>
        </p:blipFill>
        <p:spPr>
          <a:xfrm>
            <a:off x="71875" y="1546075"/>
            <a:ext cx="4593376" cy="344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875" y="74725"/>
            <a:ext cx="2584080" cy="193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5801" y="74725"/>
            <a:ext cx="1453550" cy="193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9350" y="74725"/>
            <a:ext cx="4916376" cy="491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24675" y="2571750"/>
            <a:ext cx="360275" cy="3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15525" y="3272625"/>
            <a:ext cx="360275" cy="3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45275" y="3158875"/>
            <a:ext cx="700875" cy="7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83025" y="693325"/>
            <a:ext cx="464375" cy="4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5250" y="2837249"/>
            <a:ext cx="464375" cy="4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7325" y="2571750"/>
            <a:ext cx="360275" cy="3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44125" y="3272625"/>
            <a:ext cx="360275" cy="3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7325" y="863625"/>
            <a:ext cx="360275" cy="36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6"/>
          <p:cNvPicPr preferRelativeResize="0"/>
          <p:nvPr/>
        </p:nvPicPr>
        <p:blipFill rotWithShape="1">
          <a:blip r:embed="rId3">
            <a:alphaModFix/>
          </a:blip>
          <a:srcRect b="11879" l="16524" r="27891" t="20620"/>
          <a:stretch/>
        </p:blipFill>
        <p:spPr>
          <a:xfrm>
            <a:off x="3175950" y="2615550"/>
            <a:ext cx="2608134" cy="237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 rotWithShape="1">
          <a:blip r:embed="rId4">
            <a:alphaModFix/>
          </a:blip>
          <a:srcRect b="15394" l="0" r="0" t="15290"/>
          <a:stretch/>
        </p:blipFill>
        <p:spPr>
          <a:xfrm>
            <a:off x="6300050" y="171725"/>
            <a:ext cx="2721750" cy="23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 rotWithShape="1">
          <a:blip r:embed="rId5">
            <a:alphaModFix/>
          </a:blip>
          <a:srcRect b="0" l="11047" r="0" t="0"/>
          <a:stretch/>
        </p:blipFill>
        <p:spPr>
          <a:xfrm>
            <a:off x="152400" y="152400"/>
            <a:ext cx="2817500" cy="237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1278" y="152400"/>
            <a:ext cx="3167401" cy="237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 rotWithShape="1">
          <a:blip r:embed="rId7">
            <a:alphaModFix/>
          </a:blip>
          <a:srcRect b="0" l="0" r="6968" t="0"/>
          <a:stretch/>
        </p:blipFill>
        <p:spPr>
          <a:xfrm>
            <a:off x="152400" y="2615550"/>
            <a:ext cx="2946821" cy="237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66300" y="2631325"/>
            <a:ext cx="3167401" cy="237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b="0" l="0" r="36584" t="0"/>
          <a:stretch/>
        </p:blipFill>
        <p:spPr>
          <a:xfrm>
            <a:off x="4835050" y="163763"/>
            <a:ext cx="4071997" cy="481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4">
            <a:alphaModFix/>
          </a:blip>
          <a:srcRect b="0" l="7475" r="0" t="0"/>
          <a:stretch/>
        </p:blipFill>
        <p:spPr>
          <a:xfrm>
            <a:off x="212800" y="163775"/>
            <a:ext cx="4455977" cy="481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257150" y="284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20"/>
              <a:t>MENU EXAMPLE (MARCH 2023, week 03-13)</a:t>
            </a:r>
            <a:endParaRPr sz="3020"/>
          </a:p>
        </p:txBody>
      </p:sp>
      <p:graphicFrame>
        <p:nvGraphicFramePr>
          <p:cNvPr id="113" name="Google Shape;113;p18"/>
          <p:cNvGraphicFramePr/>
          <p:nvPr/>
        </p:nvGraphicFramePr>
        <p:xfrm>
          <a:off x="-12" y="2005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{1B8C10AB-C0B4-404C-AD3B-6AA866519139}</a:tableStyleId>
              </a:tblPr>
              <a:tblGrid>
                <a:gridCol w="257150"/>
                <a:gridCol w="281950"/>
                <a:gridCol w="382850"/>
                <a:gridCol w="2685825"/>
                <a:gridCol w="1637125"/>
                <a:gridCol w="946250"/>
                <a:gridCol w="1410800"/>
                <a:gridCol w="1225150"/>
              </a:tblGrid>
              <a:tr h="307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9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Japanese Chicken Curry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Mix Green veggies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Pilaf rice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Yoghurt or Cheese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Salad of fruits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9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Fish lasagna (Salmon, Seabass, Basa)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Cauliflower gratin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N/A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Yoghurt or Cheese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Salad of fruits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9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Homemade dumplings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Roast vegetables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N/A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Yoghurt or Cheese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Salad of fruits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9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Pork sale aux lentilles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Green peas &amp; Carrots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Lentils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Yoghurt or Cheese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Salad of fruits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9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Beef Meatballs , mushroom sauce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French ratatouille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Tagliatelles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Yoghurt or Cheese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Salad of fruits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4" name="Google Shape;114;p18"/>
          <p:cNvSpPr txBox="1"/>
          <p:nvPr/>
        </p:nvSpPr>
        <p:spPr>
          <a:xfrm>
            <a:off x="262700" y="1161425"/>
            <a:ext cx="5890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HOMEMADE, BEST INGREDIENTS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COOKED IN OUR KITCHEN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BY PROFESSIONAL CHEFS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311700" y="445025"/>
            <a:ext cx="282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20"/>
              <a:t>OUR TEAM</a:t>
            </a:r>
            <a:endParaRPr sz="3020"/>
          </a:p>
        </p:txBody>
      </p:sp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4051901" y="337850"/>
            <a:ext cx="3881700" cy="4410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/>
              <a:t>Michel Bru,</a:t>
            </a:r>
            <a:r>
              <a:rPr lang="en-GB" sz="2000"/>
              <a:t> head-chef &amp; owner</a:t>
            </a:r>
            <a:endParaRPr sz="2000"/>
          </a:p>
        </p:txBody>
      </p:sp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4051901" y="2718275"/>
            <a:ext cx="3881700" cy="3987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/>
              <a:t>Yaling Lee, Canteen Manager</a:t>
            </a:r>
            <a:endParaRPr sz="2000"/>
          </a:p>
        </p:txBody>
      </p:sp>
      <p:pic>
        <p:nvPicPr>
          <p:cNvPr id="122" name="Google Shape;122;p19"/>
          <p:cNvPicPr preferRelativeResize="0"/>
          <p:nvPr/>
        </p:nvPicPr>
        <p:blipFill rotWithShape="1">
          <a:blip r:embed="rId3">
            <a:alphaModFix/>
          </a:blip>
          <a:srcRect b="0" l="0" r="6393" t="0"/>
          <a:stretch/>
        </p:blipFill>
        <p:spPr>
          <a:xfrm>
            <a:off x="4051900" y="3116975"/>
            <a:ext cx="1253450" cy="174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 rotWithShape="1">
          <a:blip r:embed="rId4">
            <a:alphaModFix/>
          </a:blip>
          <a:srcRect b="9942" l="33627" r="17911" t="0"/>
          <a:stretch/>
        </p:blipFill>
        <p:spPr>
          <a:xfrm>
            <a:off x="4051900" y="778850"/>
            <a:ext cx="1253451" cy="174614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5305350" y="778725"/>
            <a:ext cx="2628300" cy="1746300"/>
          </a:xfrm>
          <a:prstGeom prst="rect">
            <a:avLst/>
          </a:prstGeom>
          <a:solidFill>
            <a:srgbClr val="F3F3F3"/>
          </a:solidFill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/>
              <a:t>Michel Bru is a French Chef with a strong reputation, and who has mostly worked in Michelin Star Restaurants and famous/wealthy customers. His experiences goes over 25 years and 4 countries (France, England, Scotland &amp; Taiwan)</a:t>
            </a:r>
            <a:endParaRPr sz="1200"/>
          </a:p>
        </p:txBody>
      </p:sp>
      <p:sp>
        <p:nvSpPr>
          <p:cNvPr id="125" name="Google Shape;125;p19"/>
          <p:cNvSpPr txBox="1"/>
          <p:nvPr>
            <p:ph idx="1" type="body"/>
          </p:nvPr>
        </p:nvSpPr>
        <p:spPr>
          <a:xfrm>
            <a:off x="5305350" y="3116975"/>
            <a:ext cx="2628300" cy="1746300"/>
          </a:xfrm>
          <a:prstGeom prst="rect">
            <a:avLst/>
          </a:prstGeom>
          <a:solidFill>
            <a:srgbClr val="F3F3F3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200"/>
              <a:t>很榮幸能夠有機會為學校服務，我跟Michel 身邊一起工作將近五年，一路也跟Michel 學習很多。本身也很喜歡小孩跟喜歡做菜。之前學校有幾道台式餐點也是我給Michel 提供的建議及食譜：）</a:t>
            </a:r>
            <a:endParaRPr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20"/>
              <a:t>OUR CUSTOMERS</a:t>
            </a:r>
            <a:endParaRPr sz="3020"/>
          </a:p>
        </p:txBody>
      </p:sp>
      <p:sp>
        <p:nvSpPr>
          <p:cNvPr id="131" name="Google Shape;131;p20"/>
          <p:cNvSpPr txBox="1"/>
          <p:nvPr>
            <p:ph idx="1" type="body"/>
          </p:nvPr>
        </p:nvSpPr>
        <p:spPr>
          <a:xfrm>
            <a:off x="311700" y="1168250"/>
            <a:ext cx="4938300" cy="9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/>
              <a:t>Since 2022, we are the proud catering school </a:t>
            </a:r>
            <a:br>
              <a:rPr lang="en-GB"/>
            </a:br>
            <a:r>
              <a:rPr lang="en-GB"/>
              <a:t>supplier of the pupils of :</a:t>
            </a:r>
            <a:endParaRPr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68600"/>
            <a:ext cx="2909649" cy="15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425" y="441850"/>
            <a:ext cx="2746023" cy="38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7275" y="441850"/>
            <a:ext cx="2746023" cy="3884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4125" y="441850"/>
            <a:ext cx="2746023" cy="3884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